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aaf699e72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aaf699e72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aaf699e72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aaf699e72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aaf699e72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4aaf699e72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aaf699e7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aaf699e7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aaf699e72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aaf699e72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aaf699e7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aaf699e7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aaf699e7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aaf699e7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aaf699e72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aaf699e72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aaf699e72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aaf699e72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aaf699e72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aaf699e7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460950" y="186076"/>
            <a:ext cx="8222100" cy="10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fr" sz="3650">
                <a:latin typeface="Arial"/>
                <a:ea typeface="Arial"/>
                <a:cs typeface="Arial"/>
                <a:sym typeface="Arial"/>
              </a:rPr>
              <a:t>💬 </a:t>
            </a:r>
            <a:r>
              <a:rPr b="1" i="1" lang="fr" sz="3650">
                <a:latin typeface="Arial"/>
                <a:ea typeface="Arial"/>
                <a:cs typeface="Arial"/>
                <a:sym typeface="Arial"/>
              </a:rPr>
              <a:t>Défi pratique – Et toi, que ferais-tu?</a:t>
            </a:r>
            <a:r>
              <a:rPr i="1" lang="fr" sz="365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fr" sz="2000" u="sng">
                <a:latin typeface="Arial"/>
                <a:ea typeface="Arial"/>
                <a:cs typeface="Arial"/>
                <a:sym typeface="Arial"/>
              </a:rPr>
              <a:t>(activité de consolidation en groupe)</a:t>
            </a:r>
            <a:endParaRPr sz="2000" u="sng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460950" y="1271775"/>
            <a:ext cx="8222100" cy="3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fr" sz="5250">
                <a:latin typeface="Arial"/>
                <a:ea typeface="Arial"/>
                <a:cs typeface="Arial"/>
                <a:sym typeface="Arial"/>
              </a:rPr>
              <a:t>L’enseignante ou l’enseignant projette une affiche de signalisation au hasard à l’écran.</a:t>
            </a:r>
            <a:endParaRPr i="1" sz="52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fr" sz="5250">
                <a:latin typeface="Arial"/>
                <a:ea typeface="Arial"/>
                <a:cs typeface="Arial"/>
                <a:sym typeface="Arial"/>
              </a:rPr>
              <a:t>Déroulement :</a:t>
            </a:r>
            <a:endParaRPr b="1" i="1" sz="5250">
              <a:latin typeface="Arial"/>
              <a:ea typeface="Arial"/>
              <a:cs typeface="Arial"/>
              <a:sym typeface="Arial"/>
            </a:endParaRPr>
          </a:p>
          <a:p>
            <a:pPr indent="-311943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i="1" lang="fr" sz="5250">
                <a:latin typeface="Arial"/>
                <a:ea typeface="Arial"/>
                <a:cs typeface="Arial"/>
                <a:sym typeface="Arial"/>
              </a:rPr>
              <a:t>Chaque élève écrit sa réponse (le nom du panneau) sur un tableau blanc effaçable ou sur une feuille blanche.</a:t>
            </a:r>
            <a:endParaRPr i="1" sz="5250">
              <a:latin typeface="Arial"/>
              <a:ea typeface="Arial"/>
              <a:cs typeface="Arial"/>
              <a:sym typeface="Arial"/>
            </a:endParaRPr>
          </a:p>
          <a:p>
            <a:pPr indent="-311943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i="1" lang="fr" sz="5250">
                <a:latin typeface="Arial"/>
                <a:ea typeface="Arial"/>
                <a:cs typeface="Arial"/>
                <a:sym typeface="Arial"/>
              </a:rPr>
              <a:t>Au signal de l’enseignante ou l’enseignant, tous les élèves montrent leur réponse en même temps.</a:t>
            </a:r>
            <a:endParaRPr i="1" sz="5250">
              <a:latin typeface="Arial"/>
              <a:ea typeface="Arial"/>
              <a:cs typeface="Arial"/>
              <a:sym typeface="Arial"/>
            </a:endParaRPr>
          </a:p>
          <a:p>
            <a:pPr indent="-311943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i="1" lang="fr" sz="5250">
                <a:latin typeface="Arial"/>
                <a:ea typeface="Arial"/>
                <a:cs typeface="Arial"/>
                <a:sym typeface="Arial"/>
              </a:rPr>
              <a:t>On discute en groupe de ce que signifie ce panneau et de la bonne réaction à adopter en tant que cycliste (ralentir, s’arrêter, signaler, céder, etc.).</a:t>
            </a:r>
            <a:endParaRPr i="1" sz="5250">
              <a:latin typeface="Arial"/>
              <a:ea typeface="Arial"/>
              <a:cs typeface="Arial"/>
              <a:sym typeface="Arial"/>
            </a:endParaRPr>
          </a:p>
          <a:p>
            <a:pPr indent="-311943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i="1" lang="fr" sz="5250">
                <a:latin typeface="Arial"/>
                <a:ea typeface="Arial"/>
                <a:cs typeface="Arial"/>
                <a:sym typeface="Arial"/>
              </a:rPr>
              <a:t>Tous les élèves qui ont donné la bonne réponse obtiennent un point.</a:t>
            </a:r>
            <a:endParaRPr i="1" sz="52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fr" sz="5250">
                <a:latin typeface="Arial"/>
                <a:ea typeface="Arial"/>
                <a:cs typeface="Arial"/>
                <a:sym typeface="Arial"/>
              </a:rPr>
              <a:t>Objectifs :</a:t>
            </a:r>
            <a:endParaRPr i="1" sz="5250">
              <a:latin typeface="Arial"/>
              <a:ea typeface="Arial"/>
              <a:cs typeface="Arial"/>
              <a:sym typeface="Arial"/>
            </a:endParaRPr>
          </a:p>
          <a:p>
            <a:pPr indent="-311943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i="1" lang="fr" sz="5250">
                <a:latin typeface="Arial"/>
                <a:ea typeface="Arial"/>
                <a:cs typeface="Arial"/>
                <a:sym typeface="Arial"/>
              </a:rPr>
              <a:t>Reconnaître rapidement les panneaux de signalisation.</a:t>
            </a:r>
            <a:endParaRPr i="1" sz="5250">
              <a:latin typeface="Arial"/>
              <a:ea typeface="Arial"/>
              <a:cs typeface="Arial"/>
              <a:sym typeface="Arial"/>
            </a:endParaRPr>
          </a:p>
          <a:p>
            <a:pPr indent="-311943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i="1" lang="fr" sz="5250">
                <a:latin typeface="Arial"/>
                <a:ea typeface="Arial"/>
                <a:cs typeface="Arial"/>
                <a:sym typeface="Arial"/>
              </a:rPr>
              <a:t>Réfléchir à la réaction appropriée en tant que cycliste.</a:t>
            </a:r>
            <a:endParaRPr i="1" sz="5250">
              <a:latin typeface="Arial"/>
              <a:ea typeface="Arial"/>
              <a:cs typeface="Arial"/>
              <a:sym typeface="Arial"/>
            </a:endParaRPr>
          </a:p>
          <a:p>
            <a:pPr indent="-311943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i="1" lang="fr" sz="5250">
                <a:latin typeface="Arial"/>
                <a:ea typeface="Arial"/>
                <a:cs typeface="Arial"/>
                <a:sym typeface="Arial"/>
              </a:rPr>
              <a:t>Participer à une activité dynamique de consolidation des apprentissages.</a:t>
            </a:r>
            <a:endParaRPr i="1" sz="52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200" y="761000"/>
            <a:ext cx="3608875" cy="3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800" y="830225"/>
            <a:ext cx="3316475" cy="33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275" y="803650"/>
            <a:ext cx="3369650" cy="336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700" y="1146088"/>
            <a:ext cx="5065075" cy="28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600" y="630875"/>
            <a:ext cx="3741775" cy="37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8050" y="873638"/>
            <a:ext cx="3396225" cy="33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575" y="1614375"/>
            <a:ext cx="4852525" cy="27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950" y="754025"/>
            <a:ext cx="3635450" cy="36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113" y="763800"/>
            <a:ext cx="3741775" cy="37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975" y="1069450"/>
            <a:ext cx="3622150" cy="31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